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8" r:id="rId4"/>
    <p:sldId id="279" r:id="rId5"/>
    <p:sldId id="280" r:id="rId6"/>
    <p:sldId id="281" r:id="rId7"/>
    <p:sldId id="260" r:id="rId8"/>
    <p:sldId id="271" r:id="rId9"/>
    <p:sldId id="27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Wet- en Regelgeving GROENBEHEER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Bestekken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8501" y="1196975"/>
            <a:ext cx="3520848" cy="4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91680" y="1196752"/>
            <a:ext cx="7344816" cy="4929411"/>
          </a:xfrm>
        </p:spPr>
        <p:txBody>
          <a:bodyPr/>
          <a:lstStyle/>
          <a:p>
            <a:r>
              <a:rPr lang="nl-NL" dirty="0" smtClean="0"/>
              <a:t>EIGENAAR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ALGEMEEN GELDENDE WETTELIJKE KADERS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ZORGPLICHT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SPECIFIEKE RICHTLIJNEN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513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RECHTEN EN PLICHTEN algemeen</a:t>
            </a:r>
          </a:p>
          <a:p>
            <a:r>
              <a:rPr lang="nl-NL" dirty="0" smtClean="0"/>
              <a:t>GEBIEDSKADERS</a:t>
            </a:r>
            <a:br>
              <a:rPr lang="nl-NL" dirty="0" smtClean="0"/>
            </a:br>
            <a:r>
              <a:rPr lang="nl-NL" dirty="0" smtClean="0"/>
              <a:t>(waterschap/spoorwegen/provincie/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  RWS, mede-eigenaren </a:t>
            </a:r>
            <a:r>
              <a:rPr lang="nl-NL" dirty="0" err="1" smtClean="0"/>
              <a:t>etc</a:t>
            </a:r>
            <a:r>
              <a:rPr lang="nl-NL" dirty="0" smtClean="0"/>
              <a:t>)</a:t>
            </a:r>
          </a:p>
          <a:p>
            <a:r>
              <a:rPr lang="nl-NL" dirty="0" smtClean="0"/>
              <a:t>Openbare ruimte (wijk en buurt?)</a:t>
            </a:r>
          </a:p>
          <a:p>
            <a:r>
              <a:rPr lang="nl-NL" dirty="0" smtClean="0"/>
              <a:t>Specifieke elementen</a:t>
            </a:r>
          </a:p>
          <a:p>
            <a:r>
              <a:rPr lang="nl-NL" dirty="0" smtClean="0"/>
              <a:t>VGWM plan</a:t>
            </a:r>
          </a:p>
          <a:p>
            <a:r>
              <a:rPr lang="nl-NL" dirty="0" smtClean="0"/>
              <a:t>Aansprakelijkheid gemeente/opdrachtnemer</a:t>
            </a:r>
          </a:p>
        </p:txBody>
      </p:sp>
    </p:spTree>
    <p:extLst>
      <p:ext uri="{BB962C8B-B14F-4D97-AF65-F5344CB8AC3E}">
        <p14:creationId xmlns:p14="http://schemas.microsoft.com/office/powerpoint/2010/main" val="222228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912768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VERHARDINGEN</a:t>
            </a:r>
          </a:p>
          <a:p>
            <a:r>
              <a:rPr lang="nl-NL" dirty="0" smtClean="0"/>
              <a:t>VERLICHTING</a:t>
            </a:r>
          </a:p>
          <a:p>
            <a:r>
              <a:rPr lang="nl-NL" dirty="0" smtClean="0"/>
              <a:t>ZWERFAFVAL</a:t>
            </a:r>
            <a:endParaRPr lang="nl-NL" dirty="0"/>
          </a:p>
          <a:p>
            <a:r>
              <a:rPr lang="nl-NL" dirty="0" smtClean="0"/>
              <a:t>VERKEER(</a:t>
            </a:r>
            <a:r>
              <a:rPr lang="nl-NL" dirty="0" err="1" smtClean="0"/>
              <a:t>sveiligheid</a:t>
            </a:r>
            <a:r>
              <a:rPr lang="nl-NL" dirty="0" smtClean="0"/>
              <a:t>)</a:t>
            </a:r>
          </a:p>
          <a:p>
            <a:r>
              <a:rPr lang="nl-NL" dirty="0" smtClean="0"/>
              <a:t>WATER</a:t>
            </a:r>
          </a:p>
          <a:p>
            <a:r>
              <a:rPr lang="nl-NL" dirty="0" smtClean="0"/>
              <a:t>VERBINDINGEN/KUNSTWERKEN</a:t>
            </a:r>
          </a:p>
          <a:p>
            <a:r>
              <a:rPr lang="nl-NL" dirty="0" smtClean="0"/>
              <a:t>BOMEN</a:t>
            </a:r>
          </a:p>
          <a:p>
            <a:r>
              <a:rPr lang="nl-NL" dirty="0" smtClean="0"/>
              <a:t>HEESTERS</a:t>
            </a:r>
          </a:p>
          <a:p>
            <a:r>
              <a:rPr lang="nl-NL" dirty="0" smtClean="0"/>
              <a:t>ONDERGRONDSE VOORZIENINGEN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7367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WERKWIJZE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Inspecties</a:t>
            </a:r>
          </a:p>
          <a:p>
            <a:r>
              <a:rPr lang="nl-NL" dirty="0" smtClean="0"/>
              <a:t>Monitoring</a:t>
            </a:r>
          </a:p>
          <a:p>
            <a:r>
              <a:rPr lang="nl-NL" dirty="0" smtClean="0"/>
              <a:t>Contractvormen</a:t>
            </a:r>
          </a:p>
          <a:p>
            <a:r>
              <a:rPr lang="nl-NL" dirty="0"/>
              <a:t>Nota van inlichtingen</a:t>
            </a:r>
          </a:p>
          <a:p>
            <a:r>
              <a:rPr lang="nl-NL" dirty="0" smtClean="0"/>
              <a:t>Bouwvergaderingen</a:t>
            </a:r>
          </a:p>
          <a:p>
            <a:r>
              <a:rPr lang="nl-NL" dirty="0" smtClean="0"/>
              <a:t>Verslaglegging</a:t>
            </a:r>
          </a:p>
          <a:p>
            <a:r>
              <a:rPr lang="nl-NL" dirty="0" smtClean="0"/>
              <a:t>Meer- minderwerk</a:t>
            </a:r>
          </a:p>
          <a:p>
            <a:r>
              <a:rPr lang="nl-NL" dirty="0" smtClean="0"/>
              <a:t>Zorgvuldig handelen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50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concreet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1. BEHEERPLAN</a:t>
            </a:r>
          </a:p>
          <a:p>
            <a:pPr marL="0" indent="0">
              <a:buNone/>
            </a:pPr>
            <a:r>
              <a:rPr lang="nl-NL" dirty="0" smtClean="0"/>
              <a:t>2. WERKPLAN</a:t>
            </a:r>
          </a:p>
          <a:p>
            <a:pPr marL="0" indent="0">
              <a:buNone/>
            </a:pPr>
            <a:r>
              <a:rPr lang="nl-NL" dirty="0" smtClean="0"/>
              <a:t>3. ONDERHOUDSPLAN (incl. VGWM)</a:t>
            </a:r>
          </a:p>
          <a:p>
            <a:pPr marL="0" indent="0">
              <a:buNone/>
            </a:pPr>
            <a:r>
              <a:rPr lang="nl-NL" dirty="0" smtClean="0"/>
              <a:t>4. BESTEK,</a:t>
            </a:r>
            <a:br>
              <a:rPr lang="nl-NL" dirty="0" smtClean="0"/>
            </a:br>
            <a:r>
              <a:rPr lang="nl-NL" dirty="0" smtClean="0"/>
              <a:t>	h</a:t>
            </a:r>
            <a:r>
              <a:rPr lang="nl-NL" dirty="0" smtClean="0"/>
              <a:t>ierin </a:t>
            </a:r>
            <a:r>
              <a:rPr lang="nl-NL" dirty="0" smtClean="0"/>
              <a:t>staan:</a:t>
            </a:r>
          </a:p>
          <a:p>
            <a:pPr lvl="3">
              <a:buFontTx/>
              <a:buChar char="-"/>
            </a:pPr>
            <a:r>
              <a:rPr lang="nl-NL" dirty="0" smtClean="0"/>
              <a:t>Rechten</a:t>
            </a:r>
          </a:p>
          <a:p>
            <a:pPr lvl="3">
              <a:buFontTx/>
              <a:buChar char="-"/>
            </a:pPr>
            <a:r>
              <a:rPr lang="nl-NL" dirty="0" smtClean="0"/>
              <a:t>Plichten</a:t>
            </a:r>
          </a:p>
          <a:p>
            <a:pPr lvl="3">
              <a:buFontTx/>
              <a:buChar char="-"/>
            </a:pPr>
            <a:r>
              <a:rPr lang="nl-NL" dirty="0" smtClean="0"/>
              <a:t>Risico’s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2387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Controlemiddel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werk moet voldoen aan de voorwaarden die zijn beschreven in het bestek. Ook moet duidelijk zijn </a:t>
            </a:r>
            <a:r>
              <a:rPr lang="nl-NL" i="1" dirty="0" smtClean="0">
                <a:solidFill>
                  <a:srgbClr val="FF0000"/>
                </a:solidFill>
              </a:rPr>
              <a:t>hoe</a:t>
            </a:r>
            <a:r>
              <a:rPr lang="nl-NL" dirty="0" smtClean="0"/>
              <a:t> en </a:t>
            </a:r>
            <a:r>
              <a:rPr lang="nl-NL" i="1" dirty="0" smtClean="0">
                <a:solidFill>
                  <a:srgbClr val="FF0000"/>
                </a:solidFill>
              </a:rPr>
              <a:t>waarop</a:t>
            </a:r>
            <a:r>
              <a:rPr lang="nl-NL" dirty="0" smtClean="0"/>
              <a:t> wordt gecontroleerd.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864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Resultaatsverplichting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4080" y="1196975"/>
            <a:ext cx="3489690" cy="4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90</Words>
  <Application>Microsoft Office PowerPoint</Application>
  <PresentationFormat>Diavoorstelling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Bestekken</vt:lpstr>
      <vt:lpstr>algemeen</vt:lpstr>
      <vt:lpstr>EIGENAAR</vt:lpstr>
      <vt:lpstr>IBOR</vt:lpstr>
      <vt:lpstr>WERKWIJZE</vt:lpstr>
      <vt:lpstr>concreet</vt:lpstr>
      <vt:lpstr>Controlemiddel</vt:lpstr>
      <vt:lpstr>Resultaatsverplichting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Joan van den Elsen</cp:lastModifiedBy>
  <cp:revision>23</cp:revision>
  <dcterms:created xsi:type="dcterms:W3CDTF">2013-11-15T15:05:42Z</dcterms:created>
  <dcterms:modified xsi:type="dcterms:W3CDTF">2018-03-04T11:49:08Z</dcterms:modified>
</cp:coreProperties>
</file>